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00" r:id="rId3"/>
    <p:sldId id="301" r:id="rId4"/>
    <p:sldId id="302" r:id="rId5"/>
    <p:sldId id="304" r:id="rId6"/>
    <p:sldId id="305" r:id="rId7"/>
    <p:sldId id="306" r:id="rId8"/>
    <p:sldId id="307" r:id="rId9"/>
    <p:sldId id="309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536504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</a:t>
            </a: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4</a:t>
            </a:r>
            <a: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Grunnleggende markedsøkonomi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1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15616" y="40466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Virkninger av skift i </a:t>
            </a:r>
            <a:r>
              <a:rPr lang="nb-NO" sz="3200" b="1" dirty="0" smtClean="0">
                <a:solidFill>
                  <a:srgbClr val="6A986B"/>
                </a:solidFill>
              </a:rPr>
              <a:t>etterspørselen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61714" y="6211669"/>
            <a:ext cx="752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4.5 </a:t>
            </a:r>
            <a:r>
              <a:rPr lang="nb-NO" dirty="0"/>
              <a:t>Virkninger av et skift i etterspørselen etter lettmelk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7" y="1024055"/>
            <a:ext cx="844786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2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48067" y="404664"/>
            <a:ext cx="8447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Eksempel I på bruk av enkle markedsskjemaer: Minstepris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61714" y="6211669"/>
            <a:ext cx="752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4.6 </a:t>
            </a:r>
            <a:r>
              <a:rPr lang="nb-NO" dirty="0"/>
              <a:t>Virkninger av en minstepris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3" y="1481882"/>
            <a:ext cx="778903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48067" y="404664"/>
            <a:ext cx="8447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Eksempel II på bruk av enkle markedsskjemaer: Maksimalpris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61714" y="6211669"/>
            <a:ext cx="752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4.7 </a:t>
            </a:r>
            <a:r>
              <a:rPr lang="nb-NO" dirty="0"/>
              <a:t>Virkninger av en maksimalpris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0" y="1474868"/>
            <a:ext cx="8064896" cy="46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2" y="836712"/>
            <a:ext cx="8379650" cy="545262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48067" y="404664"/>
            <a:ext cx="8447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Betalingsvilligheten i et marked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61714" y="6211669"/>
            <a:ext cx="752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4.8 </a:t>
            </a:r>
            <a:r>
              <a:rPr lang="nb-NO" dirty="0" smtClean="0"/>
              <a:t>Betalingsvilligheten </a:t>
            </a:r>
            <a:r>
              <a:rPr lang="nb-NO" dirty="0"/>
              <a:t>i et marked</a:t>
            </a:r>
          </a:p>
        </p:txBody>
      </p:sp>
    </p:spTree>
    <p:extLst>
      <p:ext uri="{BB962C8B-B14F-4D97-AF65-F5344CB8AC3E}">
        <p14:creationId xmlns:p14="http://schemas.microsoft.com/office/powerpoint/2010/main" val="168808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6" y="893711"/>
            <a:ext cx="7613584" cy="550262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48067" y="404664"/>
            <a:ext cx="8447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Alternativkostnader i et marked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61714" y="6211669"/>
            <a:ext cx="752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4.9 </a:t>
            </a:r>
            <a:r>
              <a:rPr lang="nb-NO" dirty="0"/>
              <a:t>Alternativkostnader i et marked</a:t>
            </a:r>
          </a:p>
        </p:txBody>
      </p:sp>
    </p:spTree>
    <p:extLst>
      <p:ext uri="{BB962C8B-B14F-4D97-AF65-F5344CB8AC3E}">
        <p14:creationId xmlns:p14="http://schemas.microsoft.com/office/powerpoint/2010/main" val="67017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74593"/>
            <a:ext cx="6943702" cy="546389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48067" y="404664"/>
            <a:ext cx="8447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Samfunnsøkonomisk overskudd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621166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4.10 </a:t>
            </a:r>
            <a:r>
              <a:rPr lang="nb-NO" dirty="0" smtClean="0"/>
              <a:t>Betalingsvillighet</a:t>
            </a:r>
            <a:r>
              <a:rPr lang="nb-NO" dirty="0"/>
              <a:t>, </a:t>
            </a:r>
            <a:r>
              <a:rPr lang="nb-NO" dirty="0" smtClean="0"/>
              <a:t>alternativkostnader </a:t>
            </a:r>
            <a:r>
              <a:rPr lang="nb-NO" dirty="0"/>
              <a:t>og </a:t>
            </a:r>
            <a:r>
              <a:rPr lang="nb-NO" dirty="0" smtClean="0"/>
              <a:t>samfunnsøkonomisk </a:t>
            </a:r>
            <a:r>
              <a:rPr lang="nb-NO" dirty="0"/>
              <a:t>overskudd</a:t>
            </a:r>
          </a:p>
        </p:txBody>
      </p:sp>
    </p:spTree>
    <p:extLst>
      <p:ext uri="{BB962C8B-B14F-4D97-AF65-F5344CB8AC3E}">
        <p14:creationId xmlns:p14="http://schemas.microsoft.com/office/powerpoint/2010/main" val="230465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48067" y="404664"/>
            <a:ext cx="8447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Effektivitet i konsumet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621166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4.11 </a:t>
            </a:r>
            <a:r>
              <a:rPr lang="nb-NO" dirty="0"/>
              <a:t>Effektivitet i konsumet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39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4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48067" y="404664"/>
            <a:ext cx="8447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Effektivitet i produksjonen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621166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4.12 </a:t>
            </a:r>
            <a:r>
              <a:rPr lang="nb-NO" dirty="0"/>
              <a:t>Effektivitet i </a:t>
            </a:r>
            <a:r>
              <a:rPr lang="nb-NO" dirty="0" smtClean="0"/>
              <a:t>produksjonen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7" y="1700808"/>
            <a:ext cx="849930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1" y="1124744"/>
            <a:ext cx="6878006" cy="498655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48067" y="404664"/>
            <a:ext cx="8447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Konsumentoverskudd og produsentoverskudd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621166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4.13 </a:t>
            </a:r>
            <a:r>
              <a:rPr lang="nb-NO" dirty="0" smtClean="0"/>
              <a:t>Sammensetningen </a:t>
            </a:r>
            <a:r>
              <a:rPr lang="nb-NO" dirty="0"/>
              <a:t>av samfunnsøkonomisk overskudd i markedet</a:t>
            </a:r>
          </a:p>
        </p:txBody>
      </p:sp>
    </p:spTree>
    <p:extLst>
      <p:ext uri="{BB962C8B-B14F-4D97-AF65-F5344CB8AC3E}">
        <p14:creationId xmlns:p14="http://schemas.microsoft.com/office/powerpoint/2010/main" val="3427855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90872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Informasjonskostnader, transaksjonskostnader og mellomledd i </a:t>
            </a:r>
            <a:r>
              <a:rPr lang="nb-NO" sz="3200" b="1" dirty="0" smtClean="0">
                <a:solidFill>
                  <a:srgbClr val="6A986B"/>
                </a:solidFill>
              </a:rPr>
              <a:t>markedet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7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90872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Markedsøkonomiens grunnleggende samfunnsøkonomiske betydning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40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90872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Markedsøkonomien som samfunnsøkonomisk </a:t>
            </a:r>
            <a:r>
              <a:rPr lang="nb-NO" sz="3200" b="1" dirty="0" smtClean="0">
                <a:solidFill>
                  <a:srgbClr val="6A986B"/>
                </a:solidFill>
              </a:rPr>
              <a:t>organisasjonsform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6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95536" y="620688"/>
            <a:ext cx="83529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Det enkle </a:t>
            </a:r>
            <a:r>
              <a:rPr lang="nb-NO" sz="3200" b="1" dirty="0" smtClean="0">
                <a:solidFill>
                  <a:srgbClr val="6A986B"/>
                </a:solidFill>
              </a:rPr>
              <a:t>markedsskjemaet</a:t>
            </a:r>
            <a:endParaRPr lang="nb-NO" sz="3200" dirty="0">
              <a:solidFill>
                <a:srgbClr val="6A986B"/>
              </a:solidFill>
            </a:endParaRPr>
          </a:p>
          <a:p>
            <a:endParaRPr lang="nb-NO" dirty="0" smtClean="0"/>
          </a:p>
          <a:p>
            <a:r>
              <a:rPr lang="nb-NO" sz="2400" dirty="0" smtClean="0"/>
              <a:t>Det </a:t>
            </a:r>
            <a:r>
              <a:rPr lang="nb-NO" sz="2400" dirty="0"/>
              <a:t>består av tre hovedelementer</a:t>
            </a:r>
            <a:r>
              <a:rPr lang="nb-NO" sz="2400" dirty="0" smtClean="0"/>
              <a:t>:</a:t>
            </a:r>
          </a:p>
          <a:p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b="1" dirty="0"/>
              <a:t>Markedets tilbudsfunksjon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b="1" dirty="0"/>
              <a:t>Markedets etterspørselsfunksjon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b="1" dirty="0"/>
              <a:t>Hvordan markedslikevekt med en likevektspris dannes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8210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15616" y="404664"/>
            <a:ext cx="6993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Eksempel på en bedrifts tilbudsfunksjon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4" y="1124744"/>
            <a:ext cx="7551970" cy="492136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61714" y="6211669"/>
            <a:ext cx="752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4.1 </a:t>
            </a:r>
            <a:r>
              <a:rPr lang="nb-NO" dirty="0"/>
              <a:t>Eksempel på en tilbudsfunksjon for lettmelk for et meieri</a:t>
            </a:r>
          </a:p>
        </p:txBody>
      </p:sp>
    </p:spTree>
    <p:extLst>
      <p:ext uri="{BB962C8B-B14F-4D97-AF65-F5344CB8AC3E}">
        <p14:creationId xmlns:p14="http://schemas.microsoft.com/office/powerpoint/2010/main" val="278312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8262" y="404664"/>
            <a:ext cx="896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Eksempel på en husholdnings etterspørselsfunksjon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67544" y="6211669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4.2 </a:t>
            </a:r>
            <a:r>
              <a:rPr lang="nb-NO" dirty="0"/>
              <a:t>Eksempel på en </a:t>
            </a:r>
            <a:r>
              <a:rPr lang="nb-NO" dirty="0" err="1"/>
              <a:t>etterspørselsfunk-sjon</a:t>
            </a:r>
            <a:r>
              <a:rPr lang="nb-NO" dirty="0"/>
              <a:t> etter lettmelk for en husholdning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8582"/>
            <a:ext cx="7200800" cy="47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76" y="766156"/>
            <a:ext cx="4286997" cy="583264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28262" y="35913"/>
            <a:ext cx="8836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Aggregering og </a:t>
            </a:r>
            <a:r>
              <a:rPr lang="nb-NO" sz="3200" b="1" dirty="0" err="1">
                <a:solidFill>
                  <a:srgbClr val="6A986B"/>
                </a:solidFill>
              </a:rPr>
              <a:t>likevektsdannelsen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876256" y="5255305"/>
            <a:ext cx="2016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4.3 </a:t>
            </a:r>
            <a:r>
              <a:rPr lang="nb-NO" dirty="0" err="1"/>
              <a:t>Likevektsdannelsen</a:t>
            </a:r>
            <a:r>
              <a:rPr lang="nb-NO" dirty="0"/>
              <a:t> i et marked for lettmelk</a:t>
            </a:r>
          </a:p>
        </p:txBody>
      </p:sp>
    </p:spTree>
    <p:extLst>
      <p:ext uri="{BB962C8B-B14F-4D97-AF65-F5344CB8AC3E}">
        <p14:creationId xmlns:p14="http://schemas.microsoft.com/office/powerpoint/2010/main" val="201231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5324" y="476672"/>
            <a:ext cx="80648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Årsaker til skift i tilbudet</a:t>
            </a:r>
            <a:endParaRPr lang="nb-NO" sz="3200" dirty="0">
              <a:solidFill>
                <a:srgbClr val="6A986B"/>
              </a:solidFill>
            </a:endParaRPr>
          </a:p>
          <a:p>
            <a:endParaRPr lang="nb-NO" dirty="0" smtClean="0"/>
          </a:p>
          <a:p>
            <a:r>
              <a:rPr lang="nb-NO" sz="2400" dirty="0" smtClean="0"/>
              <a:t>Tilbudsfunksjonen </a:t>
            </a:r>
            <a:r>
              <a:rPr lang="nb-NO" sz="2400" dirty="0"/>
              <a:t>kan få et skift mot høyre pga</a:t>
            </a:r>
            <a:r>
              <a:rPr lang="nb-NO" sz="2400" dirty="0" smtClean="0"/>
              <a:t>.:</a:t>
            </a:r>
          </a:p>
          <a:p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Flere produsenter kommer </a:t>
            </a:r>
            <a:r>
              <a:rPr lang="nb-NO" sz="2400" b="1" dirty="0" smtClean="0"/>
              <a:t>til</a:t>
            </a:r>
          </a:p>
          <a:p>
            <a:pPr lvl="0"/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Økt produksjonskapasitet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Bedre teknologi og bedriftsorganisasjon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Arbeidskraft og/eller råvarer er blitt billigere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Det lønner seg dårligere å framstille produkter som krever tilnærmet samme produksjonsteknologi.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42419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15616" y="40466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Virkninger av skift i tilbudet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61714" y="6211669"/>
            <a:ext cx="7526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Figur </a:t>
            </a:r>
            <a:r>
              <a:rPr lang="nb-NO" b="1" dirty="0"/>
              <a:t>4.4 </a:t>
            </a:r>
            <a:r>
              <a:rPr lang="nb-NO" dirty="0"/>
              <a:t>Virkninger av et skift i tilbudet av lettmelk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4" y="1052736"/>
            <a:ext cx="828585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6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620688"/>
            <a:ext cx="83529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Årsaker til skift i etterspørselen</a:t>
            </a:r>
            <a:endParaRPr lang="nb-NO" sz="3200" dirty="0">
              <a:solidFill>
                <a:srgbClr val="6A986B"/>
              </a:solidFill>
            </a:endParaRPr>
          </a:p>
          <a:p>
            <a:endParaRPr lang="nb-NO" dirty="0" smtClean="0"/>
          </a:p>
          <a:p>
            <a:r>
              <a:rPr lang="nb-NO" sz="2400" dirty="0" smtClean="0"/>
              <a:t>Etterspørselsfunksjonen </a:t>
            </a:r>
            <a:r>
              <a:rPr lang="nb-NO" sz="2400" dirty="0"/>
              <a:t>kan får et skift mot høyre pga</a:t>
            </a:r>
            <a:r>
              <a:rPr lang="nb-NO" sz="2400" dirty="0" smtClean="0"/>
              <a:t>.:</a:t>
            </a:r>
          </a:p>
          <a:p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Flere konsumenter kommer </a:t>
            </a:r>
            <a:r>
              <a:rPr lang="nb-NO" sz="2400" b="1" dirty="0" smtClean="0"/>
              <a:t>til</a:t>
            </a:r>
          </a:p>
          <a:p>
            <a:pPr lvl="0"/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Behovsendringer som innebærer økte preferanser for godet.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Prisen på alternative goder har gått opp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Konsumentene har fått økte inntekter.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2704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270</Words>
  <Application>Microsoft Office PowerPoint</Application>
  <PresentationFormat>Skjermfremvisning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Office-tema</vt:lpstr>
      <vt:lpstr>Kapittel 4 Grunnleggende markedsøkonomi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34</cp:revision>
  <dcterms:created xsi:type="dcterms:W3CDTF">2017-01-21T06:57:52Z</dcterms:created>
  <dcterms:modified xsi:type="dcterms:W3CDTF">2017-02-01T08:10:44Z</dcterms:modified>
</cp:coreProperties>
</file>